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85" r:id="rId3"/>
    <p:sldId id="286" r:id="rId4"/>
    <p:sldId id="288" r:id="rId5"/>
    <p:sldId id="436" r:id="rId6"/>
    <p:sldId id="287" r:id="rId7"/>
    <p:sldId id="289" r:id="rId8"/>
    <p:sldId id="290" r:id="rId9"/>
    <p:sldId id="293" r:id="rId10"/>
    <p:sldId id="294" r:id="rId11"/>
    <p:sldId id="295" r:id="rId12"/>
    <p:sldId id="297" r:id="rId13"/>
    <p:sldId id="301" r:id="rId14"/>
    <p:sldId id="326" r:id="rId15"/>
    <p:sldId id="300" r:id="rId16"/>
    <p:sldId id="299" r:id="rId17"/>
    <p:sldId id="298" r:id="rId18"/>
    <p:sldId id="437" r:id="rId19"/>
    <p:sldId id="438" r:id="rId20"/>
    <p:sldId id="303" r:id="rId21"/>
    <p:sldId id="435" r:id="rId22"/>
    <p:sldId id="304" r:id="rId23"/>
    <p:sldId id="305" r:id="rId24"/>
    <p:sldId id="307" r:id="rId25"/>
    <p:sldId id="306" r:id="rId26"/>
    <p:sldId id="309" r:id="rId27"/>
    <p:sldId id="313" r:id="rId28"/>
    <p:sldId id="312" r:id="rId29"/>
    <p:sldId id="311" r:id="rId30"/>
    <p:sldId id="310" r:id="rId31"/>
    <p:sldId id="317" r:id="rId32"/>
    <p:sldId id="318" r:id="rId33"/>
    <p:sldId id="324" r:id="rId34"/>
    <p:sldId id="325" r:id="rId35"/>
    <p:sldId id="315" r:id="rId36"/>
    <p:sldId id="321" r:id="rId37"/>
    <p:sldId id="320" r:id="rId38"/>
    <p:sldId id="319" r:id="rId39"/>
    <p:sldId id="314" r:id="rId40"/>
    <p:sldId id="32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6" autoAdjust="0"/>
    <p:restoredTop sz="94766" autoAdjust="0"/>
  </p:normalViewPr>
  <p:slideViewPr>
    <p:cSldViewPr snapToGrid="0" snapToObjects="1">
      <p:cViewPr varScale="1">
        <p:scale>
          <a:sx n="100" d="100"/>
          <a:sy n="100" d="100"/>
        </p:scale>
        <p:origin x="11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CD1F-8524-40EA-A9F5-F7652D2AEFBC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7F07-B714-43FB-9B65-9DD21AC0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2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2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7C02-38C8-45E3-B1D9-0166F74798EF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AAB4-5176-48AA-B3BF-6496DFBAC998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110C-8EEA-4E95-8344-7B9B1E959D48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B0BF-8D08-44F2-9D2E-C11AB49AA2AB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8604-AC21-4018-8C38-149415109B90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50E17-C387-4CB4-90B5-D24050CF9A93}" type="datetime1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A531-7903-4DD8-9168-4A9CE78253C6}" type="datetime1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30F-B843-44D6-97F7-196D39074052}" type="datetime1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702D-A2C2-4B11-A01D-BBF937F651ED}" type="datetime1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05C-C417-4006-B55F-607EF8BC4E95}" type="datetime1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C768-F744-4EA4-B2C7-8FFF4F100841}" type="datetime1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2B88-4AA3-48B5-A666-2D16DD0D15BB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cbi.nlm.nih.gov/pubmed/163324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7/72/Toxoplasmosis_life_cycle_en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e/e1/Car_crash_1.jpg/1920px-Car_crash_1.jp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ithsonianmag.com/science-nature/no-bath-salts-wont-turn-you-into-cannibal-180953418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atadryad.org/resource/doi:10.5061/dryad.6k417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3/36/Abandoned_Nest_%28150169677%29.jpeg/320px-Abandoned_Nest_%28150169677%29.jpe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atadryad.org/resource/doi:10.5061/dryad.6k417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.sciencemag.org/content/271/5245/7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6/6a/Red_back_underside.jpg/240px-Red_back_underside.jp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434973b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6/6e/St%C3%B6wer_Titanic.jp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Contingency Analysis: </a:t>
            </a:r>
            <a:br>
              <a:rPr lang="en-US" dirty="0"/>
            </a:br>
            <a:r>
              <a:rPr dirty="0"/>
              <a:t>Associations Between </a:t>
            </a:r>
            <a:br>
              <a:rPr lang="en-US" dirty="0"/>
            </a:br>
            <a:r>
              <a:rPr dirty="0"/>
              <a:t>Categorical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406189"/>
            <a:ext cx="4351421" cy="1010651"/>
          </a:xfrm>
        </p:spPr>
        <p:txBody>
          <a:bodyPr>
            <a:normAutofit fontScale="40000" lnSpcReduction="20000"/>
          </a:bodyPr>
          <a:lstStyle/>
          <a:p>
            <a:pPr marL="0" lvl="0" indent="0" algn="l">
              <a:buNone/>
            </a:pPr>
            <a:br>
              <a:rPr dirty="0"/>
            </a:br>
            <a:br>
              <a:rPr dirty="0"/>
            </a:br>
            <a:r>
              <a:rPr sz="4500" dirty="0"/>
              <a:t>Analysis of Biological Data</a:t>
            </a:r>
            <a:endParaRPr lang="en-US" sz="4500" dirty="0"/>
          </a:p>
          <a:p>
            <a:pPr marL="0" lvl="0" indent="0" algn="l">
              <a:buNone/>
            </a:pPr>
            <a:r>
              <a:rPr lang="en-US" sz="4500" dirty="0"/>
              <a:t>Chapter 9</a:t>
            </a:r>
            <a:endParaRPr sz="4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9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Its often hard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without bias.</a:t>
                </a:r>
                <a:endParaRPr lang="ar-AE" dirty="0"/>
              </a:p>
              <a:p>
                <a:pPr marL="0" lvl="0" indent="0">
                  <a:buNone/>
                </a:pPr>
                <a:endParaRPr lang="en-US" sz="400" dirty="0"/>
              </a:p>
              <a:p>
                <a:pPr marL="0" lvl="0" indent="0">
                  <a:buNone/>
                </a:pPr>
                <a:r>
                  <a:rPr lang="en-US" dirty="0"/>
                  <a:t>We can calculate Odds Ratios even when we don’t have a random sample and we can’t obtain unbiased probabilities!!!</a:t>
                </a:r>
              </a:p>
              <a:p>
                <a:pPr marL="0" lvl="0" indent="0">
                  <a:buNone/>
                </a:pPr>
                <a:endParaRPr lang="en-US" sz="400" dirty="0"/>
              </a:p>
              <a:p>
                <a:pPr marL="0" lvl="0" indent="0">
                  <a:buNone/>
                </a:pPr>
                <a:r>
                  <a:rPr lang="en-US" dirty="0"/>
                  <a:t>Very useful for “case-control” studies with large samples of individuals in rare conditions.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When to Calculate Odds Ratios?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4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𝑎𝑑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How to Calculate Odds Ratios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3974"/>
              </p:ext>
            </p:extLst>
          </p:nvPr>
        </p:nvGraphicFramePr>
        <p:xfrm>
          <a:off x="1028700" y="3291973"/>
          <a:ext cx="6045200" cy="21113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2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Success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Failure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9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Toxoplasma</a:t>
            </a:r>
            <a:r>
              <a:rPr lang="en-US" dirty="0"/>
              <a:t> tricks mice into taking risks so it can find it’s way into cats. </a:t>
            </a:r>
          </a:p>
          <a:p>
            <a:pPr marL="0" indent="0">
              <a:buNone/>
            </a:pPr>
            <a:r>
              <a:rPr lang="en-US" dirty="0"/>
              <a:t>Could it be associated with human risk taking?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Odds Ratio: Toxoplasma &amp; Car Wrecks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36" y="3698379"/>
            <a:ext cx="3870614" cy="2365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F1B47-D48A-D64A-91E8-C2C2B42C44A2}"/>
              </a:ext>
            </a:extLst>
          </p:cNvPr>
          <p:cNvSpPr txBox="1"/>
          <p:nvPr/>
        </p:nvSpPr>
        <p:spPr>
          <a:xfrm>
            <a:off x="457200" y="3073400"/>
            <a:ext cx="43589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3200" dirty="0"/>
              <a:t>To test this, </a:t>
            </a:r>
            <a:r>
              <a:rPr lang="en-US" sz="3200" dirty="0">
                <a:hlinkClick r:id="rId2"/>
              </a:rPr>
              <a:t>Yereli et al</a:t>
            </a:r>
            <a:endParaRPr lang="en-US" sz="3200" dirty="0"/>
          </a:p>
          <a:p>
            <a:r>
              <a:rPr lang="en-US" sz="3200" dirty="0"/>
              <a:t>compared Toxoplasma prevalence in drivers who caused car crashes to prevalence in those who hadn’t.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37F96-0B5A-944A-978A-C28DE3D2FA01}"/>
              </a:ext>
            </a:extLst>
          </p:cNvPr>
          <p:cNvSpPr/>
          <p:nvPr/>
        </p:nvSpPr>
        <p:spPr>
          <a:xfrm>
            <a:off x="4338493" y="6107629"/>
            <a:ext cx="5321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https://upload.wikimedia.org/wikipedia/commons/7/72/Toxoplasmosis_life_cycle_en.svg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590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infected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uninfected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ar-AE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45720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4000" i="1" smtClean="0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4000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: Toxoplasma &amp; Car Wrecks </a:t>
                </a:r>
                <a:r>
                  <a:rPr lang="en-US" sz="1100" dirty="0">
                    <a:solidFill>
                      <a:srgbClr val="F9E2F7"/>
                    </a:solidFill>
                  </a:rPr>
                  <a:t>slide 1/2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0039AD-1D6C-764B-9D08-458B2FC0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34848"/>
              </p:ext>
            </p:extLst>
          </p:nvPr>
        </p:nvGraphicFramePr>
        <p:xfrm>
          <a:off x="1447800" y="1600200"/>
          <a:ext cx="6045200" cy="21113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2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Infected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Uninfected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Car wreck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 = 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 = 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No wreck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 =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 = 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31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infected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uninfected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𝑎𝑑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61×169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124×16</m:t>
                          </m:r>
                        </m:den>
                      </m:f>
                      <m:r>
                        <a:rPr lang="ar-AE" sz="2800">
                          <a:latin typeface="Cambria Math" panose="02040503050406030204" pitchFamily="18" charset="0"/>
                        </a:rPr>
                        <m:t>=5.2</m:t>
                      </m:r>
                    </m:oMath>
                  </m:oMathPara>
                </a14:m>
                <a:endParaRPr lang="ar-AE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45720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4000" i="1" smtClean="0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4000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: Toxoplasma &amp; Car Wrecks </a:t>
                </a:r>
                <a:r>
                  <a:rPr lang="en-US" sz="1100" dirty="0">
                    <a:solidFill>
                      <a:srgbClr val="F9E2F7"/>
                    </a:solidFill>
                  </a:rPr>
                  <a:t>slide 2/2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0039AD-1D6C-764B-9D08-458B2FC0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17584"/>
              </p:ext>
            </p:extLst>
          </p:nvPr>
        </p:nvGraphicFramePr>
        <p:xfrm>
          <a:off x="1447800" y="1600200"/>
          <a:ext cx="6045200" cy="211138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2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Infected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Uninfected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Car wreck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 = 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 = 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61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No wreck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 =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 = 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83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935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US" sz="2800" dirty="0"/>
              <a:t>We did not know the proportion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of people with toxoplasma in car wrecks.</a:t>
            </a:r>
          </a:p>
          <a:p>
            <a:pPr marL="0" lvl="0" indent="0">
              <a:buNone/>
            </a:pPr>
            <a:r>
              <a:rPr lang="en-US" sz="2800" dirty="0"/>
              <a:t>Still, we learned that the odds of being in a car wreck is five times higher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if you have toxoplasma than if you do not!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Toxoplasma &amp; Car Wrecks: 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F189-BD35-F243-9D90-67A2CA2F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1679561"/>
            <a:ext cx="4540250" cy="41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We estimate a 5.2-fold increase in the chance of being in a car wreck for people with toxoplasma.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3998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9E2F7"/>
                </a:solidFill>
              </a:rPr>
              <a:t>Toxoplasma &amp; Car Wrecks: Uncertainty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2816137"/>
            <a:ext cx="4025899" cy="30194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AA6B1-DBC5-5347-A627-94B886A9B7D4}"/>
              </a:ext>
            </a:extLst>
          </p:cNvPr>
          <p:cNvSpPr/>
          <p:nvPr/>
        </p:nvSpPr>
        <p:spPr>
          <a:xfrm>
            <a:off x="457200" y="2686735"/>
            <a:ext cx="4635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/>
              <a:t>We know that this estimate is uncertain.</a:t>
            </a:r>
          </a:p>
          <a:p>
            <a:pPr lvl="0"/>
            <a:endParaRPr lang="en-US" sz="800" dirty="0"/>
          </a:p>
          <a:p>
            <a:pPr lvl="0"/>
            <a:r>
              <a:rPr lang="en-US" sz="3200" dirty="0"/>
              <a:t>We can quantify this uncertainty!!!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D0CC4-20B4-7C42-9862-78C2B5F7A811}"/>
              </a:ext>
            </a:extLst>
          </p:cNvPr>
          <p:cNvSpPr/>
          <p:nvPr/>
        </p:nvSpPr>
        <p:spPr>
          <a:xfrm>
            <a:off x="3048000" y="5879783"/>
            <a:ext cx="668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https://upload.wikimedia.org/wikipedia/commons/thumb/e/e1/Car_crash_1.jpg/1920px-Car_crash_1.jpg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99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sz="3000" dirty="0"/>
                  <a:t>The standard error (SE) for the odds ratio cannot be directly computed, but the SE of the log odds can be!</a:t>
                </a:r>
              </a:p>
              <a:p>
                <a:pPr marL="0" lvl="0" indent="0">
                  <a:buNone/>
                </a:pPr>
                <a:endParaRPr lang="en-US" sz="15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g>
                        <m:e>
                          <m:f>
                            <m:f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sz="3000" dirty="0"/>
              </a:p>
              <a:p>
                <a:pPr marL="0" lvl="0" indent="0">
                  <a:buNone/>
                </a:pPr>
                <a:r>
                  <a:rPr lang="en-US" dirty="0"/>
                  <a:t>To find the 95% CI</a:t>
                </a:r>
              </a:p>
              <a:p>
                <a:pPr lvl="1"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</m:oMath>
                </a14:m>
                <a:endParaRPr lang="ar-AE" dirty="0"/>
              </a:p>
              <a:p>
                <a:pPr lvl="1">
                  <a:buAutoNum type="arabicPeriod"/>
                </a:pPr>
                <a:r>
                  <a:rPr lang="en-US" dirty="0"/>
                  <a:t>Find 95% CI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)]±2×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OR</m:t>
                    </m:r>
                  </m:oMath>
                </a14:m>
                <a:r>
                  <a:rPr lang="en-US" dirty="0"/>
                  <a:t> and exponentiate to return to linear scale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(if you like)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1852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Toxoplasma &amp; Car Wrecks: 95% CI </a:t>
            </a:r>
            <a:r>
              <a:rPr lang="en-US" sz="1100" dirty="0">
                <a:solidFill>
                  <a:srgbClr val="F9E2F7"/>
                </a:solidFill>
              </a:rPr>
              <a:t>slide 1/4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-457200" algn="ctr">
                  <a:buNone/>
                </a:pPr>
                <a:r>
                  <a:rPr lang="en-US" b="1" dirty="0"/>
                  <a:t>First, find the standard error of the log odds ratio </a:t>
                </a:r>
              </a:p>
              <a:p>
                <a:pPr marL="457200" lvl="1" indent="-457200" algn="ctr">
                  <a:buNone/>
                </a:pPr>
                <a:endParaRPr lang="en-US" sz="1000" b="1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ar-AE" i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g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457200" lvl="1" indent="0" algn="ctr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ar-AE" i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g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61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124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169</m:t>
                              </m:r>
                            </m:den>
                          </m:f>
                        </m:e>
                      </m:rad>
                      <m:r>
                        <a:rPr lang="ar-AE">
                          <a:latin typeface="Cambria Math" panose="02040503050406030204" pitchFamily="18" charset="0"/>
                        </a:rPr>
                        <m:t>=0.305</m:t>
                      </m:r>
                    </m:oMath>
                  </m:oMathPara>
                </a14:m>
                <a:endParaRPr lang="ar-AE" dirty="0"/>
              </a:p>
              <a:p>
                <a:pPr marL="457200" lvl="1" indent="0" algn="ctr"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Toxoplasma &amp; Car Wrecks: 95% CI </a:t>
            </a:r>
            <a:r>
              <a:rPr lang="en-US" sz="1100" dirty="0">
                <a:solidFill>
                  <a:srgbClr val="F9E2F7"/>
                </a:solidFill>
              </a:rPr>
              <a:t>slide 2/4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4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1600200"/>
                <a:ext cx="8763000" cy="4991100"/>
              </a:xfrm>
            </p:spPr>
            <p:txBody>
              <a:bodyPr>
                <a:normAutofit/>
              </a:bodyPr>
              <a:lstStyle/>
              <a:p>
                <a:pPr marL="457200" lvl="1" indent="-457200" algn="ctr">
                  <a:buNone/>
                </a:pPr>
                <a:r>
                  <a:rPr lang="en-US" b="1" dirty="0"/>
                  <a:t>Find the 95% CI for the log odds ratio </a:t>
                </a:r>
              </a:p>
              <a:p>
                <a:pPr marL="457200" lvl="1" indent="-457200" algn="ctr">
                  <a:buNone/>
                </a:pPr>
                <a:endParaRPr lang="en-US" sz="12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𝑂𝑅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sz="1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5.2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0.305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 algn="ctr">
                  <a:buNone/>
                </a:pPr>
                <a:endParaRPr lang="en-US" sz="1000" b="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 ×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0.305</m:t>
                      </m:r>
                    </m:oMath>
                  </m:oMathPara>
                </a14:m>
                <a:endParaRPr lang="en-US" b="1" dirty="0"/>
              </a:p>
              <a:p>
                <a:pPr marL="457200" lvl="1" indent="0" algn="ctr">
                  <a:buNone/>
                </a:pPr>
                <a:br>
                  <a:rPr lang="ar-AE" sz="10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04, 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.36}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-457200" algn="ctr">
                  <a:buNone/>
                </a:pPr>
                <a:r>
                  <a:rPr lang="en-US" b="1" dirty="0"/>
                  <a:t>Exponentiate to bring 95%CI of odds ratio to linear scale</a:t>
                </a:r>
              </a:p>
              <a:p>
                <a:pPr marL="457200" lvl="1" indent="-457200" algn="ctr">
                  <a:buNone/>
                </a:pPr>
                <a:r>
                  <a:rPr lang="en-US" sz="1100" b="1" dirty="0"/>
                  <a:t> 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2.36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 95% CI for the odds ratio is between 2.8 &amp; 10.6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1600200"/>
                <a:ext cx="8763000" cy="4991100"/>
              </a:xfrm>
              <a:blipFill>
                <a:blip r:embed="rId2"/>
                <a:stretch>
                  <a:fillRect t="-1269" b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Toxoplasma &amp; Car Wrecks: 95% CI </a:t>
            </a:r>
            <a:r>
              <a:rPr lang="en-US" sz="1100" dirty="0">
                <a:solidFill>
                  <a:srgbClr val="F9E2F7"/>
                </a:solidFill>
              </a:rPr>
              <a:t>slide 3/4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/>
              <a:t>- Does eating chocolate decrease the chance you’ll have a bad day? </a:t>
            </a:r>
            <a:r>
              <a:rPr lang="en-US" dirty="0"/>
              <a:t>🍫</a:t>
            </a: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- Does the home team have an advantage? </a:t>
            </a:r>
            <a:r>
              <a:rPr lang="en-US" dirty="0"/>
              <a:t>🏀</a:t>
            </a: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- Is the use of “bath salts” associated with cannibalism? </a:t>
            </a:r>
            <a:r>
              <a:rPr lang="en-US" dirty="0"/>
              <a:t>🛁 🧟‍♀️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Probably Not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3200" dirty="0"/>
              <a:t>- Does fertilizing tomatoes increase the chance they set fruit? </a:t>
            </a:r>
            <a:r>
              <a:rPr lang="en-US" dirty="0"/>
              <a:t>🍅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9E2F7"/>
                </a:solidFill>
              </a:rPr>
              <a:t>We Often Care About Associations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5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odds of getting in an accident are plausibly between 2.8 and 10.6 times higher for people with toxoplasma compared to those without.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This 95% CI does not contain 1.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We reject the null hypothesis and conclude that car accidents &amp; toxoplasma are associated</a:t>
            </a:r>
            <a:r>
              <a:rPr lang="en-US" baseline="30000" dirty="0">
                <a:solidFill>
                  <a:srgbClr val="C00000"/>
                </a:solidFill>
              </a:rPr>
              <a:t>*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Toxoplasma &amp; Car Wrecks: 95% CI </a:t>
            </a:r>
            <a:r>
              <a:rPr lang="en-US" sz="1100" dirty="0">
                <a:solidFill>
                  <a:srgbClr val="F9E2F7"/>
                </a:solidFill>
              </a:rPr>
              <a:t>slide 4/4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CF91A-7EAF-0041-8E9A-80C4F83FD216}"/>
              </a:ext>
            </a:extLst>
          </p:cNvPr>
          <p:cNvSpPr/>
          <p:nvPr/>
        </p:nvSpPr>
        <p:spPr>
          <a:xfrm>
            <a:off x="0" y="5756831"/>
            <a:ext cx="9144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9E2F7"/>
                </a:solidFill>
              </a:rPr>
              <a:t>*WARNING: correlation does not necessarily equal causation.</a:t>
            </a:r>
          </a:p>
        </p:txBody>
      </p:sp>
    </p:spTree>
    <p:extLst>
      <p:ext uri="{BB962C8B-B14F-4D97-AF65-F5344CB8AC3E}">
        <p14:creationId xmlns:p14="http://schemas.microsoft.com/office/powerpoint/2010/main" val="421329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Testing Associations Between </a:t>
            </a:r>
          </a:p>
          <a:p>
            <a:pPr algn="ctr"/>
            <a:r>
              <a:rPr lang="en-US" sz="4000" dirty="0">
                <a:solidFill>
                  <a:srgbClr val="F9E2F7"/>
                </a:solidFill>
              </a:rPr>
              <a:t>Categorical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F8D28EEA-4374-D34E-A8D4-A4B46E4D2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337300"/>
                <a:ext cx="8864600" cy="546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χ</m:t>
                      </m:r>
                      <m:r>
                        <m:rPr>
                          <m:nor/>
                        </m:rPr>
                        <a:rPr lang="en-US" sz="2400" baseline="30000" dirty="0"/>
                        <m:t>2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Contingency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Tests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, </m:t>
                      </m:r>
                      <m:r>
                        <m:rPr>
                          <m:nor/>
                        </m:rPr>
                        <a:rPr lang="en-US" sz="2400" dirty="0"/>
                        <m:t>Fisher</m:t>
                      </m:r>
                      <m:r>
                        <m:rPr>
                          <m:nor/>
                        </m:rPr>
                        <a:rPr lang="en-US" sz="2400" dirty="0"/>
                        <m:t>’</m:t>
                      </m:r>
                      <m:r>
                        <m:rPr>
                          <m:nor/>
                        </m:rPr>
                        <a:rPr lang="en-US" sz="2400" dirty="0"/>
                        <m:t>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Exact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Test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, 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and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G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Tests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F8D28EEA-4374-D34E-A8D4-A4B46E4D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37300"/>
                <a:ext cx="8864600" cy="546100"/>
              </a:xfrm>
              <a:prstGeom prst="rect">
                <a:avLst/>
              </a:prstGeom>
              <a:blipFill>
                <a:blip r:embed="rId3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46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Remember: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multiplication rule states that if A &amp; B are independent,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lang="en-US" sz="400" dirty="0"/>
              </a:p>
              <a:p>
                <a:pPr marL="0" lvl="0" indent="0">
                  <a:buNone/>
                </a:pPr>
                <a:r>
                  <a:rPr lang="en-US" dirty="0"/>
                  <a:t>This generates expectations of the null model. </a:t>
                </a:r>
              </a:p>
              <a:p>
                <a:pPr marL="0" lv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test to evaluate if deviations from this null expectation are surprising.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>
                <a:solidFill>
                  <a:srgbClr val="F9E2F7"/>
                </a:solidFill>
              </a:rPr>
            </a:br>
            <a:r>
              <a:rPr lang="en-US" dirty="0">
                <a:solidFill>
                  <a:srgbClr val="F9E2F7"/>
                </a:solidFill>
              </a:rPr>
              <a:t>χ</a:t>
            </a:r>
            <a:r>
              <a:rPr lang="en-US" baseline="30000" dirty="0">
                <a:solidFill>
                  <a:srgbClr val="F9E2F7"/>
                </a:solidFill>
              </a:rPr>
              <a:t>2</a:t>
            </a:r>
            <a:r>
              <a:rPr lang="en-US" dirty="0">
                <a:solidFill>
                  <a:srgbClr val="F9E2F7"/>
                </a:solidFill>
              </a:rPr>
              <a:t> Contingency Test of Independence</a:t>
            </a:r>
            <a:br>
              <a:rPr lang="en-US" dirty="0">
                <a:solidFill>
                  <a:srgbClr val="F9E2F7"/>
                </a:solidFill>
              </a:rPr>
            </a:br>
            <a:endParaRPr lang="en-US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94700" cy="452596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sum of squared deviations between expectations and observations, </a:t>
                </a:r>
                <a:r>
                  <a:rPr lang="en-US" i="1" dirty="0" err="1"/>
                  <a:t>i</a:t>
                </a:r>
                <a:r>
                  <a:rPr lang="en-US" i="1" dirty="0"/>
                  <a:t> and j</a:t>
                </a:r>
                <a:r>
                  <a:rPr lang="en-US" dirty="0"/>
                  <a:t> are rows and columns, respectively.</a:t>
                </a:r>
              </a:p>
              <a:p>
                <a:pPr marL="0" lv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ar-AE" sz="3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000">
                                              <a:latin typeface="Cambria Math" panose="02040503050406030204" pitchFamily="18" charset="0"/>
                                            </a:rPr>
                                            <m:t>Observed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30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ar-AE" sz="3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000">
                                              <a:latin typeface="Cambria Math" panose="02040503050406030204" pitchFamily="18" charset="0"/>
                                            </a:rPr>
                                            <m:t>Expected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30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sz="30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ar-AE" sz="3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000">
                                              <a:latin typeface="Cambria Math" panose="02040503050406030204" pitchFamily="18" charset="0"/>
                                            </a:rPr>
                                            <m:t>Expected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30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000" dirty="0"/>
              </a:p>
              <a:p>
                <a:pPr marL="0" lvl="0" indent="0">
                  <a:buNone/>
                </a:pPr>
                <a:endParaRPr lang="ar-AE" sz="1000" dirty="0"/>
              </a:p>
              <a:p>
                <a:pPr marL="0" indent="0">
                  <a:buNone/>
                </a:pPr>
                <a:r>
                  <a:rPr lang="en-US" dirty="0"/>
                  <a:t>Degrees of Freedom =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rows</m:t>
                        </m:r>
                      </m:sub>
                    </m:sSub>
                    <m:r>
                      <a:rPr lang="ar-AE" sz="2400">
                        <a:latin typeface="Cambria Math" panose="02040503050406030204" pitchFamily="18" charset="0"/>
                      </a:rPr>
                      <m:t>−1)×(</m:t>
                    </m:r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columns</m:t>
                        </m:r>
                      </m:sub>
                    </m:sSub>
                    <m:r>
                      <a:rPr lang="ar-AE" sz="240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ar-AE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94700" cy="4525963"/>
              </a:xfrm>
              <a:blipFill>
                <a:blip r:embed="rId2"/>
                <a:stretch>
                  <a:fillRect l="-4236" t="-1681" b="-1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Calculating χ</a:t>
            </a:r>
            <a:r>
              <a:rPr lang="en-US" sz="4000" baseline="30000" dirty="0">
                <a:solidFill>
                  <a:srgbClr val="F9E2F7"/>
                </a:solidFill>
              </a:rPr>
              <a:t>2</a:t>
            </a:r>
            <a:r>
              <a:rPr lang="en-US" sz="4000" dirty="0">
                <a:solidFill>
                  <a:srgbClr val="F9E2F7"/>
                </a:solidFill>
              </a:rPr>
              <a:t> &amp; Degrees of Freedom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0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What’s a bird to do when the rent is due and they can’t feed  their chicks?</a:t>
            </a:r>
          </a:p>
          <a:p>
            <a:pPr marL="0" lvl="0" indent="0">
              <a:buNone/>
            </a:pPr>
            <a:r>
              <a:rPr lang="en-US" dirty="0">
                <a:hlinkClick r:id="rId2"/>
              </a:rPr>
              <a:t>Kloskowski</a:t>
            </a:r>
            <a:r>
              <a:rPr lang="en-US" dirty="0"/>
              <a:t> tested the idea that birds in poor habitats abandon their final egg.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Abandonment Issues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78" y="1727200"/>
            <a:ext cx="3854122" cy="2565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EC129-F134-6E4D-B502-CC8B512889C8}"/>
              </a:ext>
            </a:extLst>
          </p:cNvPr>
          <p:cNvSpPr/>
          <p:nvPr/>
        </p:nvSpPr>
        <p:spPr>
          <a:xfrm>
            <a:off x="4737100" y="42926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https://upload.wikimedia.org/wikipedia/commons/thumb/3/36/Abandoned_Nest_%28150169677%29.jpeg/320px-Abandoned_Nest_%28150169677%29.jpeg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76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Association between habitat quality &amp; the proportion of last eggs abandoned.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[from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Kloskowski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57" y="2933450"/>
            <a:ext cx="9155756" cy="39039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29200" cy="452596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:There </a:t>
                </a:r>
                <a:r>
                  <a:rPr lang="en-US" b="1" i="1" dirty="0">
                    <a:solidFill>
                      <a:schemeClr val="accent2">
                        <a:lumMod val="75000"/>
                      </a:schemeClr>
                    </a:solidFill>
                  </a:rPr>
                  <a:t>is no association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between habitat quality &amp; the chance of abandoning the last egg</a:t>
                </a:r>
              </a:p>
              <a:p>
                <a:pPr marL="0" lvl="0" indent="0">
                  <a:buNone/>
                </a:pPr>
                <a:endParaRPr lang="en-US" sz="1200" dirty="0"/>
              </a:p>
              <a:p>
                <a:pPr marL="0" lv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ar-AE" dirty="0"/>
                  <a:t>:</a:t>
                </a:r>
                <a:r>
                  <a:rPr lang="ar-AE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There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is an association</a:t>
                </a:r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between habitat quality &amp; the chance of abandoning the last egg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29200" cy="4525963"/>
              </a:xfrm>
              <a:blipFill>
                <a:blip r:embed="rId2"/>
                <a:stretch>
                  <a:fillRect l="-3030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Hypotheses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1" y="1689100"/>
            <a:ext cx="3098799" cy="20644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0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Observations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A60D9B07-1F30-4C4B-A16C-A95CC64DE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539778"/>
              </p:ext>
            </p:extLst>
          </p:nvPr>
        </p:nvGraphicFramePr>
        <p:xfrm>
          <a:off x="439202" y="1600201"/>
          <a:ext cx="8247598" cy="305355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4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336">
                  <a:extLst>
                    <a:ext uri="{9D8B030D-6E8A-4147-A177-3AD203B41FA5}">
                      <a16:colId xmlns:a16="http://schemas.microsoft.com/office/drawing/2014/main" val="31651246"/>
                    </a:ext>
                  </a:extLst>
                </a:gridCol>
                <a:gridCol w="2350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0711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07773" marR="107773" marT="53886" marB="5388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0" i="1" dirty="0">
                          <a:solidFill>
                            <a:schemeClr val="tx1"/>
                          </a:solidFill>
                        </a:rPr>
                        <a:t>Habitat</a:t>
                      </a:r>
                    </a:p>
                  </a:txBody>
                  <a:tcPr marL="107773" marR="107773" marT="53886" marB="5388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0" i="1" dirty="0">
                          <a:solidFill>
                            <a:schemeClr val="tx1"/>
                          </a:solidFill>
                        </a:rPr>
                        <a:t>Last Egg</a:t>
                      </a:r>
                    </a:p>
                  </a:txBody>
                  <a:tcPr marL="107773" marR="107773" marT="53886" marB="5388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0" i="1" dirty="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 marL="107773" marR="107773" marT="53886" marB="5388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0" i="1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en-US" sz="3300" b="0" i="1" baseline="-25000" dirty="0">
                          <a:solidFill>
                            <a:schemeClr val="tx1"/>
                          </a:solidFill>
                        </a:rPr>
                        <a:t>Habitat</a:t>
                      </a:r>
                      <a:r>
                        <a:rPr lang="en-US" sz="3300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3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107773" marR="107773" marT="53886" marB="5388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0" i="1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en-US" sz="3300" b="0" i="1" baseline="-25000" dirty="0">
                          <a:solidFill>
                            <a:schemeClr val="tx1"/>
                          </a:solidFill>
                        </a:rPr>
                        <a:t>Egg</a:t>
                      </a:r>
                    </a:p>
                  </a:txBody>
                  <a:tcPr marL="107773" marR="107773" marT="53886" marB="5388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711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07773" marR="107773" marT="53886" marB="5388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Good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Abandoned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54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20</a:t>
                      </a:r>
                    </a:p>
                  </a:txBody>
                  <a:tcPr marL="107773" marR="107773" marT="53886" marB="538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11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07773" marR="107773" marT="53886" marB="5388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Good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Hatched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53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54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74</a:t>
                      </a:r>
                    </a:p>
                  </a:txBody>
                  <a:tcPr marL="107773" marR="107773" marT="53886" marB="538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711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07773" marR="107773" marT="53886" marB="5388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Bad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Abandoned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19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40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20</a:t>
                      </a:r>
                    </a:p>
                  </a:txBody>
                  <a:tcPr marL="107773" marR="107773" marT="53886" marB="538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711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07773" marR="107773" marT="53886" marB="5388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Bad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Hatched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21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40</a:t>
                      </a:r>
                    </a:p>
                  </a:txBody>
                  <a:tcPr marL="107773" marR="107773" marT="53886" marB="53886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74</a:t>
                      </a:r>
                    </a:p>
                  </a:txBody>
                  <a:tcPr marL="107773" marR="107773" marT="53886" marB="538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32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Find expectations under the null by multiplying proportions by each other and the sample size: </a:t>
                </a:r>
              </a:p>
              <a:p>
                <a:pPr marL="0" indent="0">
                  <a:buNone/>
                </a:pPr>
                <a:endParaRPr lang="en-US" sz="1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Null Expectations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3D6A14EE-A070-FE49-A0FF-5392DD223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077798"/>
              </p:ext>
            </p:extLst>
          </p:nvPr>
        </p:nvGraphicFramePr>
        <p:xfrm>
          <a:off x="-88900" y="3535363"/>
          <a:ext cx="9029701" cy="25908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998">
                  <a:extLst>
                    <a:ext uri="{9D8B030D-6E8A-4147-A177-3AD203B41FA5}">
                      <a16:colId xmlns:a16="http://schemas.microsoft.com/office/drawing/2014/main" val="31651246"/>
                    </a:ext>
                  </a:extLst>
                </a:gridCol>
                <a:gridCol w="187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93406266"/>
                    </a:ext>
                  </a:extLst>
                </a:gridCol>
                <a:gridCol w="1498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Habitat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Last Egg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800" b="0" i="1" baseline="-25000" dirty="0">
                          <a:solidFill>
                            <a:schemeClr val="tx1"/>
                          </a:solidFill>
                        </a:rPr>
                        <a:t>Habitat</a:t>
                      </a:r>
                      <a:r>
                        <a:rPr lang="en-US" sz="2800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8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800" b="0" i="1" baseline="-25000" dirty="0">
                          <a:solidFill>
                            <a:schemeClr val="tx1"/>
                          </a:solidFill>
                        </a:rPr>
                        <a:t>Egg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 err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800" b="0" i="1" baseline="-25000" dirty="0" err="1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2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Abandoned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Abandoned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6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0AE93B-D005-524F-AE68-D6B872D150D4}"/>
              </a:ext>
            </a:extLst>
          </p:cNvPr>
          <p:cNvSpPr txBox="1">
            <a:spLocks/>
          </p:cNvSpPr>
          <p:nvPr/>
        </p:nvSpPr>
        <p:spPr>
          <a:xfrm>
            <a:off x="469900" y="1625600"/>
            <a:ext cx="8229600" cy="56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Remember the assumptions</a:t>
            </a:r>
          </a:p>
          <a:p>
            <a:pPr marL="0" indent="0">
              <a:buFont typeface="Arial"/>
              <a:buNone/>
            </a:pPr>
            <a:endParaRPr lang="en-US" sz="600" dirty="0"/>
          </a:p>
          <a:p>
            <a:pPr>
              <a:buFontTx/>
              <a:buChar char="-"/>
            </a:pPr>
            <a:r>
              <a:rPr lang="en-US" sz="2800" dirty="0"/>
              <a:t>Fewer than 20% of categories with Expected &lt; 5</a:t>
            </a:r>
          </a:p>
          <a:p>
            <a:pPr>
              <a:buFontTx/>
              <a:buChar char="-"/>
            </a:pPr>
            <a:r>
              <a:rPr lang="en-US" sz="2800" dirty="0"/>
              <a:t>No category with Expected ≤ 1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We meet assumptions of the χ</a:t>
            </a:r>
            <a:r>
              <a:rPr lang="en-US" sz="2800" baseline="30000" dirty="0">
                <a:solidFill>
                  <a:srgbClr val="C00000"/>
                </a:solidFill>
              </a:rPr>
              <a:t>2 </a:t>
            </a:r>
            <a:r>
              <a:rPr lang="en-US" sz="2800" dirty="0">
                <a:solidFill>
                  <a:srgbClr val="C00000"/>
                </a:solidFill>
              </a:rPr>
              <a:t>test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χ</a:t>
            </a:r>
            <a:r>
              <a:rPr lang="en-US" sz="4000" baseline="30000" dirty="0">
                <a:solidFill>
                  <a:srgbClr val="F9E2F7"/>
                </a:solidFill>
              </a:rPr>
              <a:t>2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9E2F7"/>
                </a:solidFill>
              </a:rPr>
              <a:t>Assumptions?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BFA8E36F-657B-D84F-BB5F-7D60EF418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436526"/>
              </p:ext>
            </p:extLst>
          </p:nvPr>
        </p:nvGraphicFramePr>
        <p:xfrm>
          <a:off x="-88900" y="3535363"/>
          <a:ext cx="9029701" cy="25908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998">
                  <a:extLst>
                    <a:ext uri="{9D8B030D-6E8A-4147-A177-3AD203B41FA5}">
                      <a16:colId xmlns:a16="http://schemas.microsoft.com/office/drawing/2014/main" val="31651246"/>
                    </a:ext>
                  </a:extLst>
                </a:gridCol>
                <a:gridCol w="187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93406266"/>
                    </a:ext>
                  </a:extLst>
                </a:gridCol>
                <a:gridCol w="1498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Habitat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Last Egg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800" b="0" i="1" baseline="-25000" dirty="0">
                          <a:solidFill>
                            <a:schemeClr val="tx1"/>
                          </a:solidFill>
                        </a:rPr>
                        <a:t>Habitat</a:t>
                      </a:r>
                      <a:r>
                        <a:rPr lang="en-US" sz="2800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8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800" b="0" i="1" baseline="-25000" dirty="0">
                          <a:solidFill>
                            <a:schemeClr val="tx1"/>
                          </a:solidFill>
                        </a:rPr>
                        <a:t>Egg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 err="1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800" b="0" i="1" baseline="-25000" dirty="0" err="1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2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Abandoned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Abandoned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16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buNone/>
                </a:pPr>
                <a:r>
                  <a:rPr lang="en-US" dirty="0"/>
                  <a:t>Two categorical variables </a:t>
                </a:r>
              </a:p>
              <a:p>
                <a:pPr marL="0" lvl="0" indent="0">
                  <a:buNone/>
                </a:pPr>
                <a:r>
                  <a:rPr lang="en-US" dirty="0"/>
                  <a:t>Quantify </a:t>
                </a:r>
              </a:p>
              <a:p>
                <a:pPr lvl="1"/>
                <a:r>
                  <a:rPr lang="en-US" dirty="0"/>
                  <a:t>Relative risk</a:t>
                </a:r>
              </a:p>
              <a:p>
                <a:pPr lvl="1"/>
                <a:r>
                  <a:rPr lang="en-US" dirty="0"/>
                  <a:t>Odds Ratio</a:t>
                </a:r>
              </a:p>
              <a:p>
                <a:pPr marL="0" lvl="0" indent="0">
                  <a:buNone/>
                </a:pPr>
                <a:r>
                  <a:rPr lang="en-US" dirty="0"/>
                  <a:t> Test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contingency test</a:t>
                </a:r>
              </a:p>
              <a:p>
                <a:pPr lvl="1"/>
                <a:r>
                  <a:rPr lang="en-US" dirty="0"/>
                  <a:t>Fisher’s exact test</a:t>
                </a:r>
              </a:p>
              <a:p>
                <a:pPr lvl="1"/>
                <a:r>
                  <a:rPr lang="en-US" dirty="0"/>
                  <a:t>G-test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Quantifying &amp; Testing Associations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01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Remember: χ</a:t>
                </a:r>
                <a:r>
                  <a:rPr lang="en-US" sz="2800" baseline="30000" dirty="0"/>
                  <a:t>2</a:t>
                </a:r>
                <a:r>
                  <a:rPr lang="en-US" sz="2800" dirty="0"/>
                  <a:t> is the sum of the squared deviations from expected counts divided by expected counts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𝑂𝑏𝑠𝑒𝑟𝑣𝑒𝑑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𝐸𝑥𝑝𝑒𝑐𝑡𝑒𝑑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𝐸𝑥𝑝𝑒𝑐𝑡𝑒𝑑</m:t>
                              </m:r>
                            </m:den>
                          </m:f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(1−11.5)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11.5</m:t>
                              </m:r>
                            </m:den>
                          </m:f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(53−42.5)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42.5</m:t>
                              </m:r>
                            </m:den>
                          </m:f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(19−8.5)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8.5</m:t>
                              </m:r>
                            </m:den>
                          </m:f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(21−31.5)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31.5</m:t>
                              </m:r>
                            </m:den>
                          </m:f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1698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 χ</a:t>
            </a:r>
            <a:r>
              <a:rPr lang="en-US" sz="4000" baseline="30000" dirty="0">
                <a:solidFill>
                  <a:srgbClr val="F9E2F7"/>
                </a:solidFill>
              </a:rPr>
              <a:t>2</a:t>
            </a:r>
            <a:r>
              <a:rPr lang="en-US" sz="4000" dirty="0">
                <a:solidFill>
                  <a:srgbClr val="F9E2F7"/>
                </a:solidFill>
              </a:rPr>
              <a:t> </a:t>
            </a:r>
            <a:r>
              <a:rPr lang="en-US" sz="1100" dirty="0">
                <a:solidFill>
                  <a:srgbClr val="F9E2F7"/>
                </a:solidFill>
              </a:rPr>
              <a:t>slide 1/2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D66237B6-96B4-9145-ADCC-A95F1EAB6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77001"/>
              </p:ext>
            </p:extLst>
          </p:nvPr>
        </p:nvGraphicFramePr>
        <p:xfrm>
          <a:off x="228601" y="4564857"/>
          <a:ext cx="8039102" cy="16764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9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026">
                  <a:extLst>
                    <a:ext uri="{9D8B030D-6E8A-4147-A177-3AD203B41FA5}">
                      <a16:colId xmlns:a16="http://schemas.microsoft.com/office/drawing/2014/main" val="451065448"/>
                    </a:ext>
                  </a:extLst>
                </a:gridCol>
                <a:gridCol w="1511026">
                  <a:extLst>
                    <a:ext uri="{9D8B030D-6E8A-4147-A177-3AD203B41FA5}">
                      <a16:colId xmlns:a16="http://schemas.microsoft.com/office/drawing/2014/main" val="1230460511"/>
                    </a:ext>
                  </a:extLst>
                </a:gridCol>
                <a:gridCol w="1511026">
                  <a:extLst>
                    <a:ext uri="{9D8B030D-6E8A-4147-A177-3AD203B41FA5}">
                      <a16:colId xmlns:a16="http://schemas.microsoft.com/office/drawing/2014/main" val="753679782"/>
                    </a:ext>
                  </a:extLst>
                </a:gridCol>
              </a:tblGrid>
              <a:tr h="501621">
                <a:tc>
                  <a:txBody>
                    <a:bodyPr/>
                    <a:lstStyle/>
                    <a:p>
                      <a:pPr algn="ctr"/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Good</a:t>
                      </a:r>
                    </a:p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Abandoned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Good</a:t>
                      </a:r>
                    </a:p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Hatched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Bad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Abandoned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Hatched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0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0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86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 χ</a:t>
            </a:r>
            <a:r>
              <a:rPr lang="en-US" sz="4000" baseline="30000" dirty="0">
                <a:solidFill>
                  <a:srgbClr val="F9E2F7"/>
                </a:solidFill>
              </a:rPr>
              <a:t>2 </a:t>
            </a:r>
            <a:r>
              <a:rPr lang="en-US" sz="1100" dirty="0">
                <a:solidFill>
                  <a:srgbClr val="F9E2F7"/>
                </a:solidFill>
              </a:rPr>
              <a:t>slide 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57200" y="1552825"/>
                <a:ext cx="8246534" cy="2349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𝑂𝑏𝑠𝑒𝑟𝑣𝑒𝑑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𝐸𝑥𝑝𝑒𝑐𝑡𝑒𝑑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𝐸𝑥𝑝𝑒𝑐𝑡𝑒𝑑</m:t>
                              </m:r>
                            </m:den>
                          </m:f>
                        </m:e>
                      </m:nary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800" i="1"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(1−11.5)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11.5</m:t>
                            </m:r>
                          </m:den>
                        </m:f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(53−42.5)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42.5</m:t>
                            </m:r>
                          </m:den>
                        </m:f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(19−8.5)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8.5</m:t>
                            </m:r>
                          </m:den>
                        </m:f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(21−31.5)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31.5</m:t>
                            </m:r>
                          </m:den>
                        </m:f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= 28.6</a:t>
                </a:r>
              </a:p>
              <a:p>
                <a:endParaRPr lang="en-US" sz="1000" dirty="0"/>
              </a:p>
              <a:p>
                <a:pPr algn="r"/>
                <a:r>
                  <a:rPr lang="en-US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Without rounding anywhere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= </a:t>
                </a:r>
                <a:r>
                  <a:rPr lang="en-US" sz="2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25.93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52825"/>
                <a:ext cx="8246534" cy="2349682"/>
              </a:xfrm>
              <a:prstGeom prst="rect">
                <a:avLst/>
              </a:prstGeom>
              <a:blipFill>
                <a:blip r:embed="rId2"/>
                <a:stretch>
                  <a:fillRect l="-1233" t="-61828" r="-770" b="-38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B91AC0-3D07-6748-B6E6-2A7FDE903317}"/>
              </a:ext>
            </a:extLst>
          </p:cNvPr>
          <p:cNvSpPr txBox="1">
            <a:spLocks/>
          </p:cNvSpPr>
          <p:nvPr/>
        </p:nvSpPr>
        <p:spPr>
          <a:xfrm>
            <a:off x="457200" y="4165600"/>
            <a:ext cx="8229600" cy="178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code (in the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birds.chi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birds.summary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mutate(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sqd.dev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expect)^2 / expect %&gt;%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summarise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(chi2 = sum(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sqd.dev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74071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columns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−1)×(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rows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=(2−1)×(2−1)=1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Degrees of Freedom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2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6300" dirty="0">
                <a:solidFill>
                  <a:schemeClr val="bg1">
                    <a:lumMod val="75000"/>
                  </a:schemeClr>
                </a:solidFill>
              </a:rPr>
              <a:t>Recall</a:t>
            </a:r>
            <a:r>
              <a:rPr lang="en-US" sz="6300" dirty="0"/>
              <a:t> 𝜒</a:t>
            </a:r>
            <a:r>
              <a:rPr lang="en-US" sz="6300" baseline="30000" dirty="0"/>
              <a:t>2</a:t>
            </a:r>
            <a:r>
              <a:rPr lang="en-US" sz="6300" dirty="0"/>
              <a:t>=25.93 &amp; 𝑑𝑓=1.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Critical value for degrees of freedom and alpha level in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r>
              <a:rPr lang="en-US" sz="5900" dirty="0"/>
              <a:t>Significant at the 1𝑒−7 level‼️.     </a:t>
            </a:r>
            <a:r>
              <a:rPr lang="en-US" sz="5900" dirty="0">
                <a:solidFill>
                  <a:srgbClr val="C00000"/>
                </a:solidFill>
              </a:rPr>
              <a:t>Reject the 𝐻</a:t>
            </a:r>
            <a:r>
              <a:rPr lang="en-US" sz="5900" baseline="-25000" dirty="0">
                <a:solidFill>
                  <a:srgbClr val="C00000"/>
                </a:solidFill>
              </a:rPr>
              <a:t>0</a:t>
            </a:r>
            <a:r>
              <a:rPr lang="en-US" sz="59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5900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Critical &amp; P-values </a:t>
            </a:r>
            <a:r>
              <a:rPr lang="en-US" sz="1100" dirty="0">
                <a:solidFill>
                  <a:srgbClr val="F9E2F7"/>
                </a:solidFill>
              </a:rPr>
              <a:t>slide 1/2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58B20107-752F-5D41-A492-8A00E1BB4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405033"/>
              </p:ext>
            </p:extLst>
          </p:nvPr>
        </p:nvGraphicFramePr>
        <p:xfrm>
          <a:off x="457200" y="2806491"/>
          <a:ext cx="7981951" cy="14630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93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31651246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486232971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1164716375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810">
                <a:tc>
                  <a:txBody>
                    <a:bodyPr/>
                    <a:lstStyle/>
                    <a:p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en-US" sz="26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r>
                        <a:rPr lang="en-US" sz="2600" i="1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 = 1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28.4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r>
                        <a:rPr lang="en-US" sz="2600" i="1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 = 2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99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6300" dirty="0">
                <a:solidFill>
                  <a:schemeClr val="bg1">
                    <a:lumMod val="75000"/>
                  </a:schemeClr>
                </a:solidFill>
              </a:rPr>
              <a:t>Recall</a:t>
            </a:r>
            <a:r>
              <a:rPr lang="en-US" sz="6300" dirty="0"/>
              <a:t> 𝜒</a:t>
            </a:r>
            <a:r>
              <a:rPr lang="en-US" sz="6300" baseline="30000" dirty="0"/>
              <a:t>2</a:t>
            </a:r>
            <a:r>
              <a:rPr lang="en-US" sz="6300" dirty="0"/>
              <a:t>=28.59 &amp; 𝑑𝑓=1.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Critical value for degrees of freedom and alpha level in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r>
              <a:rPr lang="en-US" sz="5900" dirty="0"/>
              <a:t>Significant at the 1𝑒−7 level‼️.     </a:t>
            </a:r>
            <a:r>
              <a:rPr lang="en-US" sz="5900" dirty="0">
                <a:solidFill>
                  <a:srgbClr val="C00000"/>
                </a:solidFill>
              </a:rPr>
              <a:t>Reject the 𝐻</a:t>
            </a:r>
            <a:r>
              <a:rPr lang="en-US" sz="5900" baseline="-25000" dirty="0">
                <a:solidFill>
                  <a:srgbClr val="C00000"/>
                </a:solidFill>
              </a:rPr>
              <a:t>0</a:t>
            </a:r>
            <a:r>
              <a:rPr lang="en-US" sz="59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5900" dirty="0"/>
              <a:t>Conclude that bird abandon eggs in bad environments.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(The exact p-value = 8.96e-08)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Abandonment: Critical &amp; P-values </a:t>
            </a:r>
            <a:r>
              <a:rPr lang="en-US" sz="1100" dirty="0">
                <a:solidFill>
                  <a:srgbClr val="F9E2F7"/>
                </a:solidFill>
              </a:rPr>
              <a:t>slide 2/2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4C7744EC-4A1B-0F43-9EEF-3C9C3547E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9218359"/>
              </p:ext>
            </p:extLst>
          </p:nvPr>
        </p:nvGraphicFramePr>
        <p:xfrm>
          <a:off x="457200" y="2806491"/>
          <a:ext cx="7981951" cy="14630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93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31651246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486232971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1164716375"/>
                    </a:ext>
                  </a:extLst>
                </a:gridCol>
                <a:gridCol w="861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810">
                <a:tc>
                  <a:txBody>
                    <a:bodyPr/>
                    <a:lstStyle/>
                    <a:p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en-US" sz="26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 i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600" b="0" i="1" baseline="30000" dirty="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en-US" sz="2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r>
                        <a:rPr lang="en-US" sz="2600" i="1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 = 1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28.4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12">
                <a:tc>
                  <a:txBody>
                    <a:bodyPr/>
                    <a:lstStyle/>
                    <a:p>
                      <a:r>
                        <a:rPr lang="en-US" sz="2600" i="1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 = 2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27.6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36.8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814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only looked at one tail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distribution.</a:t>
                </a:r>
              </a:p>
              <a:p>
                <a:pPr marL="0" lvl="0" indent="0">
                  <a:buNone/>
                </a:pPr>
                <a:endParaRPr lang="en-US" sz="1200" dirty="0"/>
              </a:p>
              <a:p>
                <a:pPr marL="0" lvl="0" indent="0">
                  <a:buNone/>
                </a:pPr>
                <a:r>
                  <a:rPr lang="en-US" dirty="0"/>
                  <a:t>This </a:t>
                </a:r>
                <a:r>
                  <a:rPr lang="en-US" b="1" dirty="0"/>
                  <a:t>does not </a:t>
                </a:r>
                <a:r>
                  <a:rPr lang="en-US" dirty="0"/>
                  <a:t>mean that we only notice an association in one direction.</a:t>
                </a:r>
              </a:p>
              <a:p>
                <a:pPr marL="0" lvl="0" indent="0">
                  <a:buNone/>
                </a:pPr>
                <a:endParaRPr lang="en-US" sz="1300" dirty="0"/>
              </a:p>
              <a:p>
                <a:pPr marL="0" lvl="0" indent="0">
                  <a:buNone/>
                </a:pPr>
                <a:r>
                  <a:rPr lang="en-US" dirty="0"/>
                  <a:t>Both ways of being exceptional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association between abandonment and poor environments OR an vice versa) </a:t>
                </a:r>
                <a:r>
                  <a:rPr lang="en-US" dirty="0"/>
                  <a:t>yield a strong discrepancy between observations and expectations, and can generate a significant association.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081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One Tailed Test?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77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947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Sometimes female </a:t>
            </a:r>
            <a:r>
              <a:rPr lang="en-US" sz="2800" i="1" dirty="0" err="1"/>
              <a:t>Latrodectus</a:t>
            </a:r>
            <a:r>
              <a:rPr lang="en-US" sz="2800" i="1" dirty="0"/>
              <a:t> </a:t>
            </a:r>
            <a:r>
              <a:rPr lang="en-US" sz="2800" i="1" dirty="0" err="1"/>
              <a:t>hasselti</a:t>
            </a:r>
            <a:r>
              <a:rPr lang="en-US" sz="2800" dirty="0"/>
              <a:t> (redback spiders) eat their mates. Is there anything in it for the males?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 err="1"/>
              <a:t>Maydianne</a:t>
            </a:r>
            <a:r>
              <a:rPr lang="en-US" sz="2800" dirty="0"/>
              <a:t> Andrade tested the idea that eating a male might prevent her from re-mating with a second male.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Nuptial Gifts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6818"/>
            <a:ext cx="3171611" cy="2114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600" y="6388655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Andrade, M. 1996.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Science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271: 70-72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EFE4BE-3840-194D-8475-039FBF46755E}"/>
              </a:ext>
            </a:extLst>
          </p:cNvPr>
          <p:cNvSpPr/>
          <p:nvPr/>
        </p:nvSpPr>
        <p:spPr>
          <a:xfrm>
            <a:off x="355600" y="6110129"/>
            <a:ext cx="6794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https://upload.wikimedia.org/wikipedia/commons/thumb/6/6a/Red_back_underside.jpg/240px-Red_back_underside.jpg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9636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201380"/>
              </p:ext>
            </p:extLst>
          </p:nvPr>
        </p:nvGraphicFramePr>
        <p:xfrm>
          <a:off x="152400" y="1459548"/>
          <a:ext cx="8229599" cy="21336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9543626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2200" baseline="30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  </a:t>
                      </a:r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en-US" sz="2200" baseline="30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nd</a:t>
                      </a:r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 Male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Observed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en-US" sz="22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Male1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</a:t>
                      </a:r>
                      <a:r>
                        <a:rPr lang="en-US" sz="22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Male2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Expected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Escaped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17.97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Escaped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Rejected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5.03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Nuptial Gift: Observed &amp; Expected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19" y="3906202"/>
            <a:ext cx="5894962" cy="29474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the assumptions</a:t>
            </a:r>
          </a:p>
          <a:p>
            <a:pPr marL="0" indent="0">
              <a:buNone/>
            </a:pPr>
            <a:endParaRPr lang="en-US" sz="600" dirty="0"/>
          </a:p>
          <a:p>
            <a:pPr>
              <a:buFontTx/>
              <a:buChar char="-"/>
            </a:pPr>
            <a:r>
              <a:rPr lang="en-US" sz="2800" dirty="0"/>
              <a:t>Fewer than 20% of categories with Expected &lt; 5</a:t>
            </a:r>
          </a:p>
          <a:p>
            <a:pPr>
              <a:buFontTx/>
              <a:buChar char="-"/>
            </a:pPr>
            <a:r>
              <a:rPr lang="en-US" sz="2800" dirty="0"/>
              <a:t>No category with Expected ≤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We do not meet the assumptions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Nuptial Gift: χ</a:t>
            </a:r>
            <a:r>
              <a:rPr lang="en-US" sz="4000" baseline="30000" dirty="0">
                <a:solidFill>
                  <a:srgbClr val="F9E2F7"/>
                </a:solidFill>
              </a:rPr>
              <a:t>2 </a:t>
            </a:r>
            <a:r>
              <a:rPr lang="en-US" sz="4000" dirty="0">
                <a:solidFill>
                  <a:srgbClr val="F9E2F7"/>
                </a:solidFill>
              </a:rPr>
              <a:t>Assumptions?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2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An alternative to </a:t>
            </a:r>
            <a:r>
              <a:rPr lang="en-US" sz="3600" dirty="0"/>
              <a:t>χ</a:t>
            </a:r>
            <a:r>
              <a:rPr lang="en-US" sz="3600" baseline="30000" dirty="0"/>
              <a:t>2</a:t>
            </a:r>
            <a:r>
              <a:rPr lang="en-US" sz="3500" baseline="30000" dirty="0"/>
              <a:t> </a:t>
            </a:r>
            <a:r>
              <a:rPr lang="en-US" sz="3500" dirty="0"/>
              <a:t>contingency test. </a:t>
            </a:r>
          </a:p>
          <a:p>
            <a:pPr marL="0" indent="0">
              <a:buNone/>
            </a:pPr>
            <a:r>
              <a:rPr lang="en-US" sz="3500" dirty="0"/>
              <a:t>Makes no assumptions about cell sizes.</a:t>
            </a:r>
          </a:p>
          <a:p>
            <a:pPr marL="0" indent="0">
              <a:buNone/>
            </a:pPr>
            <a:r>
              <a:rPr lang="en-US" sz="3500" dirty="0"/>
              <a:t>Generates all possible permutations.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3500" dirty="0"/>
              <a:t>Finds the proportion of permutations as or more extreme than observed.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fisher.test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(spiders)              # R code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P-value = 0.0006         Odds Ratio = 0.0279        95% CI {5e-4  , 0.3297} 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We reject the null hypothesis.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Females are less apt to re-mate after eating their mate.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62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Fisher’s Exact 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E96001-CCC8-D942-AC26-73E5A4B8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61" y="2654300"/>
            <a:ext cx="3666178" cy="3072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Blue Butts Get Birds Bit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68F995-3F2B-BD44-B9D5-9ED162CB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dirty="0"/>
              <a:t>Could pigeons with white butts distract and avoid predators to save their tails?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5ADBA-C581-764F-A86C-EDA0E022A0EF}"/>
              </a:ext>
            </a:extLst>
          </p:cNvPr>
          <p:cNvSpPr/>
          <p:nvPr/>
        </p:nvSpPr>
        <p:spPr>
          <a:xfrm>
            <a:off x="457200" y="2654300"/>
            <a:ext cx="4305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To find our </a:t>
            </a:r>
            <a:r>
              <a:rPr lang="en-US" sz="2800" dirty="0" err="1"/>
              <a:t>Palleroni</a:t>
            </a:r>
            <a:r>
              <a:rPr lang="en-US" sz="2800" dirty="0"/>
              <a:t> et al [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] followed 203 birds with white or blue butts.</a:t>
            </a:r>
          </a:p>
          <a:p>
            <a:pPr lvl="0"/>
            <a:endParaRPr lang="en-US" sz="400" dirty="0"/>
          </a:p>
          <a:p>
            <a:pPr lvl="0"/>
            <a:r>
              <a:rPr lang="en-US" sz="2800" dirty="0"/>
              <a:t>Today, we will learn how to rigorously quantify and test for associations in cases like this.</a:t>
            </a:r>
          </a:p>
        </p:txBody>
      </p:sp>
    </p:spTree>
    <p:extLst>
      <p:ext uri="{BB962C8B-B14F-4D97-AF65-F5344CB8AC3E}">
        <p14:creationId xmlns:p14="http://schemas.microsoft.com/office/powerpoint/2010/main" val="1123835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G-test offers another (less common) approach to testing for associations between categorical variables.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𝑂𝑏𝑠𝑒𝑟𝑣𝑒𝑑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𝑂𝑏𝑠𝑒𝑟𝑣𝑒𝑑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𝐸𝑥𝑝𝑒𝑐𝑡𝑒𝑑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 is approximately χ</a:t>
                </a:r>
                <a:r>
                  <a:rPr lang="en-US" baseline="30000" dirty="0"/>
                  <a:t>2</a:t>
                </a:r>
                <a:r>
                  <a:rPr lang="en-US" dirty="0"/>
                  <a:t> distributed with the same degrees of freedom calculation.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3" t="-5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G-tests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8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Quantifying Associations Between Categorical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F8D28EEA-4374-D34E-A8D4-A4B46E4D2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337300"/>
                <a:ext cx="8864600" cy="546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Relative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Risk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&amp; </m:t>
                      </m:r>
                      <m:r>
                        <m:rPr>
                          <m:nor/>
                        </m:rPr>
                        <a:rPr lang="en-US" sz="2400" dirty="0"/>
                        <m:t>Odds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Ratio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F8D28EEA-4374-D34E-A8D4-A4B46E4D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37300"/>
                <a:ext cx="8864600" cy="546100"/>
              </a:xfrm>
              <a:prstGeom prst="rect">
                <a:avLst/>
              </a:prstGeom>
              <a:blipFill>
                <a:blip r:embed="rId3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i="1" dirty="0"/>
                  <a:t>Relative risk</a:t>
                </a:r>
                <a:r>
                  <a:rPr lang="en-US" dirty="0"/>
                  <a:t> is the probability of an undesired outcome in the treatment group divided by the probability of that outcome in the control group.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endParaRPr lang="ar-AE" dirty="0"/>
              </a:p>
              <a:p>
                <a:pPr marL="0" lv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8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Bad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outcomes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in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group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Individuals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in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group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endParaRPr lang="ar-AE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Relative Risk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Comparing the risk of death for women to men.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Relative Risk: Titanic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78" y="2781300"/>
            <a:ext cx="5309122" cy="36334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E0A22-038E-3845-B094-69F120C3217E}"/>
              </a:ext>
            </a:extLst>
          </p:cNvPr>
          <p:cNvSpPr/>
          <p:nvPr/>
        </p:nvSpPr>
        <p:spPr>
          <a:xfrm>
            <a:off x="2590800" y="647525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https://upload.wikimedia.org/wikipedia/commons/6/6e/St%C3%B6wer_Titanic.jpg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34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800" dirty="0"/>
                  <a:t>Relative Risk: female as treatment, and male as control.</a:t>
                </a:r>
              </a:p>
              <a:p>
                <a:pPr marL="0" lv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lvl="0" indent="0" algn="r">
                  <a:buNone/>
                </a:pPr>
                <a:r>
                  <a:rPr lang="en-US" sz="1800" dirty="0"/>
                  <a:t>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female</m:t>
                        </m:r>
                      </m:sub>
                    </m:sSub>
                    <m:r>
                      <a:rPr lang="ar-AE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>
                            <a:latin typeface="Cambria Math" panose="02040503050406030204" pitchFamily="18" charset="0"/>
                          </a:rPr>
                          <m:t>109</m:t>
                        </m:r>
                      </m:num>
                      <m:den>
                        <m:r>
                          <a:rPr lang="ar-AE" sz="2200">
                            <a:latin typeface="Cambria Math" panose="02040503050406030204" pitchFamily="18" charset="0"/>
                          </a:rPr>
                          <m:t>109+338</m:t>
                        </m:r>
                      </m:den>
                    </m:f>
                    <m:r>
                      <a:rPr lang="ar-AE" sz="2200">
                        <a:latin typeface="Cambria Math" panose="02040503050406030204" pitchFamily="18" charset="0"/>
                      </a:rPr>
                      <m:t>≈0.24</m:t>
                    </m:r>
                  </m:oMath>
                </a14:m>
                <a:endParaRPr lang="en-US" sz="2200" dirty="0"/>
              </a:p>
              <a:p>
                <a:pPr marL="0" lvl="0" indent="0" algn="r">
                  <a:buNone/>
                </a:pPr>
                <a:endParaRPr lang="en-US" sz="2200" dirty="0"/>
              </a:p>
              <a:p>
                <a:pPr marL="0" lvl="0" indent="0" algn="r">
                  <a:buNone/>
                </a:pPr>
                <a:r>
                  <a:rPr lang="en-US" sz="2200" dirty="0"/>
                  <a:t>	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male</m:t>
                        </m:r>
                      </m:sub>
                    </m:sSub>
                    <m:r>
                      <a:rPr lang="ar-AE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>
                            <a:latin typeface="Cambria Math" panose="02040503050406030204" pitchFamily="18" charset="0"/>
                          </a:rPr>
                          <m:t>1329</m:t>
                        </m:r>
                      </m:num>
                      <m:den>
                        <m:r>
                          <a:rPr lang="ar-AE" sz="2200">
                            <a:latin typeface="Cambria Math" panose="02040503050406030204" pitchFamily="18" charset="0"/>
                          </a:rPr>
                          <m:t>1329+316</m:t>
                        </m:r>
                      </m:den>
                    </m:f>
                    <m:r>
                      <a:rPr lang="ar-AE" sz="2200">
                        <a:latin typeface="Cambria Math" panose="02040503050406030204" pitchFamily="18" charset="0"/>
                      </a:rPr>
                      <m:t>≈0.81</m:t>
                    </m:r>
                  </m:oMath>
                </a14:m>
                <a:endParaRPr lang="en-US" sz="2200" dirty="0"/>
              </a:p>
              <a:p>
                <a:pPr marL="0" lvl="0" indent="0" algn="r">
                  <a:buNone/>
                </a:pPr>
                <a:endParaRPr lang="en-US" sz="2200" dirty="0"/>
              </a:p>
              <a:p>
                <a:pPr marL="0" lvl="0" indent="0" algn="r">
                  <a:buNone/>
                </a:pPr>
                <a:r>
                  <a:rPr lang="en-US" sz="2200" dirty="0"/>
                  <a:t>								Relative risk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male</m:t>
                            </m:r>
                          </m:sub>
                        </m:sSub>
                      </m:den>
                    </m:f>
                    <m:r>
                      <a:rPr lang="ar-AE" sz="220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>
                            <a:latin typeface="Cambria Math" panose="02040503050406030204" pitchFamily="18" charset="0"/>
                          </a:rPr>
                          <m:t>0.24</m:t>
                        </m:r>
                      </m:num>
                      <m:den>
                        <m:r>
                          <a:rPr lang="ar-AE" sz="2200">
                            <a:latin typeface="Cambria Math" panose="02040503050406030204" pitchFamily="18" charset="0"/>
                          </a:rPr>
                          <m:t>0.81</m:t>
                        </m:r>
                      </m:den>
                    </m:f>
                    <m:r>
                      <a:rPr lang="ar-AE" sz="22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0.296</a:t>
                </a:r>
              </a:p>
              <a:p>
                <a:pPr marL="0" lvl="0" indent="0">
                  <a:buNone/>
                </a:pPr>
                <a:endParaRPr lang="en-US" sz="1800" dirty="0"/>
              </a:p>
              <a:p>
                <a:pPr marL="0" lvl="0" indent="0" algn="ctr">
                  <a:buNone/>
                </a:pP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Females had 0.3X the relative risk of dying on the Titanic, compared to males</a:t>
                </a:r>
                <a:endParaRPr lang="ar-AE" sz="1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401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Surviving the Titanic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B83CD-1261-5A45-A40D-EFCA55BE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2" y="2363972"/>
            <a:ext cx="3305652" cy="27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Odds: Probability of success divided by probability of failure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r>
                  <a:rPr lang="en-US" dirty="0"/>
                  <a:t>Odds range from 0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 unlike probabilities that range from 0 to 1.</a:t>
                </a:r>
              </a:p>
              <a:p>
                <a:pPr marL="0" lv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ar-AE" dirty="0"/>
                  <a:t>, </a:t>
                </a:r>
                <a:r>
                  <a:rPr lang="en-US" dirty="0"/>
                  <a:t>success is more likely than failure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Odds and Odds Ratios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1926</Words>
  <Application>Microsoft Macintosh PowerPoint</Application>
  <PresentationFormat>On-screen Show (4:3)</PresentationFormat>
  <Paragraphs>526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Times New Roman</vt:lpstr>
      <vt:lpstr>Office Theme</vt:lpstr>
      <vt:lpstr>Contingency Analysis:  Associations Between  Categorical Variables</vt:lpstr>
      <vt:lpstr>We Often Care About Associations</vt:lpstr>
      <vt:lpstr>Quantifying &amp; Testing Associations</vt:lpstr>
      <vt:lpstr>Example: Blue Butts Get Birds Bit </vt:lpstr>
      <vt:lpstr>PowerPoint Presentation</vt:lpstr>
      <vt:lpstr>Relative Risk</vt:lpstr>
      <vt:lpstr>Relative Risk: Titanic Example</vt:lpstr>
      <vt:lpstr>Example: Surviving the Titanic</vt:lpstr>
      <vt:lpstr>Odds and Odds Ratios</vt:lpstr>
      <vt:lpstr>When to Calculate Odds Ratios?</vt:lpstr>
      <vt:lpstr>How to Calculate Odds Ratios</vt:lpstr>
      <vt:lpstr>Odds Ratio: Toxoplasma &amp; Car Wrecks </vt:lpstr>
      <vt:lpstr>(OR) ̂: Toxoplasma &amp; Car Wrecks slide 1/2</vt:lpstr>
      <vt:lpstr>(OR) ̂: Toxoplasma &amp; Car Wrecks slide 2/2</vt:lpstr>
      <vt:lpstr>Toxoplasma &amp; Car Wrecks: Summary</vt:lpstr>
      <vt:lpstr>Toxoplasma &amp; Car Wrecks: Uncertainty </vt:lpstr>
      <vt:lpstr>Toxoplasma &amp; Car Wrecks: 95% CI slide 1/4</vt:lpstr>
      <vt:lpstr>Toxoplasma &amp; Car Wrecks: 95% CI slide 2/4</vt:lpstr>
      <vt:lpstr>Toxoplasma &amp; Car Wrecks: 95% CI slide 3/4</vt:lpstr>
      <vt:lpstr>Toxoplasma &amp; Car Wrecks: 95% CI slide 4/4</vt:lpstr>
      <vt:lpstr>PowerPoint Presentation</vt:lpstr>
      <vt:lpstr> χ2 Contingency Test of Independence </vt:lpstr>
      <vt:lpstr>Calculating χ2 &amp; Degrees of Freedom</vt:lpstr>
      <vt:lpstr>Example: Abandonment Issues</vt:lpstr>
      <vt:lpstr>Abandonment: Plot</vt:lpstr>
      <vt:lpstr>Abandonment: Hypotheses</vt:lpstr>
      <vt:lpstr>Abandonment: Observations</vt:lpstr>
      <vt:lpstr>Abandonment: Null Expectations</vt:lpstr>
      <vt:lpstr>Abandonment: χ2 Assumptions? </vt:lpstr>
      <vt:lpstr>Abandonment:  χ2 slide 1/2</vt:lpstr>
      <vt:lpstr>Abandonment:  χ2 slide 2/2</vt:lpstr>
      <vt:lpstr>Abandonment: Degrees of Freedom</vt:lpstr>
      <vt:lpstr>Abandonment: Critical &amp; P-values slide 1/2</vt:lpstr>
      <vt:lpstr>Abandonment: Critical &amp; P-values slide 2/2</vt:lpstr>
      <vt:lpstr>One Tailed Test?</vt:lpstr>
      <vt:lpstr>Example: Nuptial Gifts</vt:lpstr>
      <vt:lpstr>Nuptial Gift: Observed &amp; Expected</vt:lpstr>
      <vt:lpstr>Nuptial Gift: χ2 Assumptions?</vt:lpstr>
      <vt:lpstr>The Fisher’s Exact Test</vt:lpstr>
      <vt:lpstr>G-tests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Contingency Analysis: Associations Between Categorical Variables</dc:title>
  <dc:creator>Analysis of Biological Data</dc:creator>
  <cp:keywords/>
  <cp:lastModifiedBy>Microsoft Office User</cp:lastModifiedBy>
  <cp:revision>110</cp:revision>
  <dcterms:created xsi:type="dcterms:W3CDTF">2019-02-12T00:07:49Z</dcterms:created>
  <dcterms:modified xsi:type="dcterms:W3CDTF">2019-06-11T05:34:28Z</dcterms:modified>
</cp:coreProperties>
</file>